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69" r:id="rId6"/>
    <p:sldId id="270" r:id="rId7"/>
    <p:sldId id="258" r:id="rId8"/>
    <p:sldId id="257" r:id="rId9"/>
    <p:sldId id="259" r:id="rId10"/>
    <p:sldId id="261" r:id="rId11"/>
    <p:sldId id="263" r:id="rId12"/>
    <p:sldId id="26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9" d="100"/>
          <a:sy n="119" d="100"/>
        </p:scale>
        <p:origin x="108" y="3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0BF1E3A-F460-4078-8521-D64323D43C64}" type="datetimeFigureOut">
              <a:rPr lang="en-GB" smtClean="0"/>
              <a:pPr/>
              <a:t>09/01/2026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62CC51-28A3-478D-8F02-DA02100F8194}" type="slidenum">
              <a:rPr lang="en-GB" smtClean="0"/>
              <a:pPr/>
              <a:t>‹#›</a:t>
            </a:fld>
            <a:endParaRPr lang="en-GB"/>
          </a:p>
        </p:txBody>
      </p:sp>
    </p:spTree>
    <p:extLst>
      <p:ext uri="{BB962C8B-B14F-4D97-AF65-F5344CB8AC3E}">
        <p14:creationId xmlns:p14="http://schemas.microsoft.com/office/powerpoint/2010/main" val="253675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0BF1E3A-F460-4078-8521-D64323D43C64}" type="datetimeFigureOut">
              <a:rPr lang="en-GB" smtClean="0"/>
              <a:pPr/>
              <a:t>09/01/2026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62CC51-28A3-478D-8F02-DA02100F8194}" type="slidenum">
              <a:rPr lang="en-GB" smtClean="0"/>
              <a:pPr/>
              <a:t>‹#›</a:t>
            </a:fld>
            <a:endParaRPr lang="en-GB"/>
          </a:p>
        </p:txBody>
      </p:sp>
    </p:spTree>
    <p:extLst>
      <p:ext uri="{BB962C8B-B14F-4D97-AF65-F5344CB8AC3E}">
        <p14:creationId xmlns:p14="http://schemas.microsoft.com/office/powerpoint/2010/main" val="2245856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0BF1E3A-F460-4078-8521-D64323D43C64}" type="datetimeFigureOut">
              <a:rPr lang="en-GB" smtClean="0"/>
              <a:pPr/>
              <a:t>09/01/2026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62CC51-28A3-478D-8F02-DA02100F8194}" type="slidenum">
              <a:rPr lang="en-GB" smtClean="0"/>
              <a:pPr/>
              <a:t>‹#›</a:t>
            </a:fld>
            <a:endParaRPr lang="en-GB"/>
          </a:p>
        </p:txBody>
      </p:sp>
    </p:spTree>
    <p:extLst>
      <p:ext uri="{BB962C8B-B14F-4D97-AF65-F5344CB8AC3E}">
        <p14:creationId xmlns:p14="http://schemas.microsoft.com/office/powerpoint/2010/main" val="17151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0BF1E3A-F460-4078-8521-D64323D43C64}" type="datetimeFigureOut">
              <a:rPr lang="en-GB" smtClean="0"/>
              <a:pPr/>
              <a:t>09/01/2026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62CC51-28A3-478D-8F02-DA02100F8194}" type="slidenum">
              <a:rPr lang="en-GB" smtClean="0"/>
              <a:pPr/>
              <a:t>‹#›</a:t>
            </a:fld>
            <a:endParaRPr lang="en-GB"/>
          </a:p>
        </p:txBody>
      </p:sp>
    </p:spTree>
    <p:extLst>
      <p:ext uri="{BB962C8B-B14F-4D97-AF65-F5344CB8AC3E}">
        <p14:creationId xmlns:p14="http://schemas.microsoft.com/office/powerpoint/2010/main" val="4126987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BF1E3A-F460-4078-8521-D64323D43C64}" type="datetimeFigureOut">
              <a:rPr lang="en-GB" smtClean="0"/>
              <a:pPr/>
              <a:t>09/01/2026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62CC51-28A3-478D-8F02-DA02100F8194}" type="slidenum">
              <a:rPr lang="en-GB" smtClean="0"/>
              <a:pPr/>
              <a:t>‹#›</a:t>
            </a:fld>
            <a:endParaRPr lang="en-GB"/>
          </a:p>
        </p:txBody>
      </p:sp>
    </p:spTree>
    <p:extLst>
      <p:ext uri="{BB962C8B-B14F-4D97-AF65-F5344CB8AC3E}">
        <p14:creationId xmlns:p14="http://schemas.microsoft.com/office/powerpoint/2010/main" val="4161269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0BF1E3A-F460-4078-8521-D64323D43C64}" type="datetimeFigureOut">
              <a:rPr lang="en-GB" smtClean="0"/>
              <a:pPr/>
              <a:t>09/01/2026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62CC51-28A3-478D-8F02-DA02100F8194}" type="slidenum">
              <a:rPr lang="en-GB" smtClean="0"/>
              <a:pPr/>
              <a:t>‹#›</a:t>
            </a:fld>
            <a:endParaRPr lang="en-GB"/>
          </a:p>
        </p:txBody>
      </p:sp>
    </p:spTree>
    <p:extLst>
      <p:ext uri="{BB962C8B-B14F-4D97-AF65-F5344CB8AC3E}">
        <p14:creationId xmlns:p14="http://schemas.microsoft.com/office/powerpoint/2010/main" val="4007902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0BF1E3A-F460-4078-8521-D64323D43C64}" type="datetimeFigureOut">
              <a:rPr lang="en-GB" smtClean="0"/>
              <a:pPr/>
              <a:t>09/01/2026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E62CC51-28A3-478D-8F02-DA02100F8194}" type="slidenum">
              <a:rPr lang="en-GB" smtClean="0"/>
              <a:pPr/>
              <a:t>‹#›</a:t>
            </a:fld>
            <a:endParaRPr lang="en-GB"/>
          </a:p>
        </p:txBody>
      </p:sp>
    </p:spTree>
    <p:extLst>
      <p:ext uri="{BB962C8B-B14F-4D97-AF65-F5344CB8AC3E}">
        <p14:creationId xmlns:p14="http://schemas.microsoft.com/office/powerpoint/2010/main" val="2667365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0BF1E3A-F460-4078-8521-D64323D43C64}" type="datetimeFigureOut">
              <a:rPr lang="en-GB" smtClean="0"/>
              <a:pPr/>
              <a:t>09/01/2026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E62CC51-28A3-478D-8F02-DA02100F8194}" type="slidenum">
              <a:rPr lang="en-GB" smtClean="0"/>
              <a:pPr/>
              <a:t>‹#›</a:t>
            </a:fld>
            <a:endParaRPr lang="en-GB"/>
          </a:p>
        </p:txBody>
      </p:sp>
    </p:spTree>
    <p:extLst>
      <p:ext uri="{BB962C8B-B14F-4D97-AF65-F5344CB8AC3E}">
        <p14:creationId xmlns:p14="http://schemas.microsoft.com/office/powerpoint/2010/main" val="29747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BF1E3A-F460-4078-8521-D64323D43C64}" type="datetimeFigureOut">
              <a:rPr lang="en-GB" smtClean="0"/>
              <a:pPr/>
              <a:t>09/01/2026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E62CC51-28A3-478D-8F02-DA02100F8194}" type="slidenum">
              <a:rPr lang="en-GB" smtClean="0"/>
              <a:pPr/>
              <a:t>‹#›</a:t>
            </a:fld>
            <a:endParaRPr lang="en-GB"/>
          </a:p>
        </p:txBody>
      </p:sp>
    </p:spTree>
    <p:extLst>
      <p:ext uri="{BB962C8B-B14F-4D97-AF65-F5344CB8AC3E}">
        <p14:creationId xmlns:p14="http://schemas.microsoft.com/office/powerpoint/2010/main" val="97184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BF1E3A-F460-4078-8521-D64323D43C64}" type="datetimeFigureOut">
              <a:rPr lang="en-GB" smtClean="0"/>
              <a:pPr/>
              <a:t>09/01/2026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62CC51-28A3-478D-8F02-DA02100F8194}" type="slidenum">
              <a:rPr lang="en-GB" smtClean="0"/>
              <a:pPr/>
              <a:t>‹#›</a:t>
            </a:fld>
            <a:endParaRPr lang="en-GB"/>
          </a:p>
        </p:txBody>
      </p:sp>
    </p:spTree>
    <p:extLst>
      <p:ext uri="{BB962C8B-B14F-4D97-AF65-F5344CB8AC3E}">
        <p14:creationId xmlns:p14="http://schemas.microsoft.com/office/powerpoint/2010/main" val="1273706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BF1E3A-F460-4078-8521-D64323D43C64}" type="datetimeFigureOut">
              <a:rPr lang="en-GB" smtClean="0"/>
              <a:pPr/>
              <a:t>09/01/2026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62CC51-28A3-478D-8F02-DA02100F8194}" type="slidenum">
              <a:rPr lang="en-GB" smtClean="0"/>
              <a:pPr/>
              <a:t>‹#›</a:t>
            </a:fld>
            <a:endParaRPr lang="en-GB"/>
          </a:p>
        </p:txBody>
      </p:sp>
    </p:spTree>
    <p:extLst>
      <p:ext uri="{BB962C8B-B14F-4D97-AF65-F5344CB8AC3E}">
        <p14:creationId xmlns:p14="http://schemas.microsoft.com/office/powerpoint/2010/main" val="18362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F1E3A-F460-4078-8521-D64323D43C64}" type="datetimeFigureOut">
              <a:rPr lang="en-GB" smtClean="0"/>
              <a:pPr/>
              <a:t>09/01/2026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62CC51-28A3-478D-8F02-DA02100F8194}" type="slidenum">
              <a:rPr lang="en-GB" smtClean="0"/>
              <a:pPr/>
              <a:t>‹#›</a:t>
            </a:fld>
            <a:endParaRPr lang="en-GB"/>
          </a:p>
        </p:txBody>
      </p:sp>
    </p:spTree>
    <p:extLst>
      <p:ext uri="{BB962C8B-B14F-4D97-AF65-F5344CB8AC3E}">
        <p14:creationId xmlns:p14="http://schemas.microsoft.com/office/powerpoint/2010/main" val="1300249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uptodate.com/contents/overview-of-clinical-practice-guidelines/abstract/1"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www.iom.edu/Reports/2011/"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ncbi.nlm.nih.gov/pmc/articles/PMC1114973/#B1"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053776" cy="2835746"/>
          </a:xfrm>
          <a:solidFill>
            <a:srgbClr val="FF0000"/>
          </a:solidFill>
        </p:spPr>
        <p:txBody>
          <a:bodyPr>
            <a:normAutofit/>
          </a:bodyPr>
          <a:lstStyle/>
          <a:p>
            <a:r>
              <a:rPr lang="en-GB" dirty="0">
                <a:solidFill>
                  <a:schemeClr val="bg1"/>
                </a:solidFill>
                <a:latin typeface="Arial Black" panose="020B0A04020102020204" pitchFamily="34" charset="0"/>
              </a:rPr>
              <a:t>HOW THE NIGERIAN ASTHMA GUIDELINE WAS DEVELOPED</a:t>
            </a: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20612" y="2823899"/>
            <a:ext cx="2853957"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023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6741"/>
            <a:ext cx="9144000" cy="1417638"/>
          </a:xfrm>
          <a:solidFill>
            <a:srgbClr val="FF0000"/>
          </a:solidFill>
        </p:spPr>
        <p:txBody>
          <a:bodyPr>
            <a:noAutofit/>
          </a:bodyPr>
          <a:lstStyle/>
          <a:p>
            <a:r>
              <a:rPr lang="en-US" sz="4800" dirty="0">
                <a:solidFill>
                  <a:schemeClr val="bg1"/>
                </a:solidFill>
                <a:latin typeface="Arial Black" panose="020B0A04020102020204" pitchFamily="34" charset="0"/>
                <a:cs typeface="Times New Roman" pitchFamily="18" charset="0"/>
              </a:rPr>
              <a:t> </a:t>
            </a:r>
            <a:br>
              <a:rPr lang="en-US" sz="4800" dirty="0">
                <a:solidFill>
                  <a:schemeClr val="bg1"/>
                </a:solidFill>
                <a:latin typeface="Arial Black" panose="020B0A04020102020204" pitchFamily="34" charset="0"/>
                <a:cs typeface="Times New Roman" pitchFamily="18" charset="0"/>
              </a:rPr>
            </a:br>
            <a:r>
              <a:rPr lang="en-US" sz="4800" dirty="0">
                <a:solidFill>
                  <a:schemeClr val="bg1"/>
                </a:solidFill>
                <a:latin typeface="Arial Black" panose="020B0A04020102020204" pitchFamily="34" charset="0"/>
                <a:cs typeface="Times New Roman" pitchFamily="18" charset="0"/>
              </a:rPr>
              <a:t>GOALS OF MANAGEMENT </a:t>
            </a:r>
            <a:br>
              <a:rPr lang="en-US" sz="4800" dirty="0">
                <a:solidFill>
                  <a:schemeClr val="bg1"/>
                </a:solidFill>
                <a:latin typeface="Arial Black" panose="020B0A04020102020204" pitchFamily="34" charset="0"/>
                <a:cs typeface="Times New Roman" pitchFamily="18" charset="0"/>
              </a:rPr>
            </a:br>
            <a:endParaRPr lang="en-GB" sz="4800" dirty="0">
              <a:solidFill>
                <a:schemeClr val="bg1"/>
              </a:solidFill>
              <a:latin typeface="Arial Black" panose="020B0A04020102020204" pitchFamily="34" charset="0"/>
            </a:endParaRPr>
          </a:p>
        </p:txBody>
      </p:sp>
      <p:sp>
        <p:nvSpPr>
          <p:cNvPr id="6" name="TextBox 5"/>
          <p:cNvSpPr txBox="1"/>
          <p:nvPr/>
        </p:nvSpPr>
        <p:spPr>
          <a:xfrm>
            <a:off x="107504" y="1700808"/>
            <a:ext cx="8856984" cy="5020862"/>
          </a:xfrm>
          <a:prstGeom prst="rect">
            <a:avLst/>
          </a:prstGeom>
          <a:noFill/>
        </p:spPr>
        <p:txBody>
          <a:bodyPr wrap="square" rtlCol="0">
            <a:spAutoFit/>
          </a:bodyPr>
          <a:lstStyle/>
          <a:p>
            <a:pPr marL="742950" indent="-742950" defTabSz="685800">
              <a:lnSpc>
                <a:spcPct val="150000"/>
              </a:lnSpc>
              <a:buAutoNum type="arabicPeriod"/>
            </a:pPr>
            <a:r>
              <a:rPr lang="en-US" sz="2400" dirty="0">
                <a:latin typeface="Arial Black" panose="020B0A04020102020204" pitchFamily="34" charset="0"/>
                <a:cs typeface="Times New Roman" pitchFamily="18" charset="0"/>
              </a:rPr>
              <a:t>RAPID REVERSAL OF SEVERE HYPOXAEMIA AND IMPROVE VENTILATION/PERFUSION.</a:t>
            </a:r>
          </a:p>
          <a:p>
            <a:pPr marL="742950" indent="-742950" defTabSz="685800">
              <a:lnSpc>
                <a:spcPct val="150000"/>
              </a:lnSpc>
              <a:buAutoNum type="arabicPeriod"/>
            </a:pPr>
            <a:r>
              <a:rPr lang="en-US" sz="2400" dirty="0">
                <a:latin typeface="Arial Black" panose="020B0A04020102020204" pitchFamily="34" charset="0"/>
                <a:cs typeface="Times New Roman" pitchFamily="18" charset="0"/>
              </a:rPr>
              <a:t>REVERSE BRONCHO-CONSTRICTION AND IMPROVE LUNG FUNCTION RAPIDLY.</a:t>
            </a:r>
          </a:p>
          <a:p>
            <a:pPr marL="742950" indent="-742950" defTabSz="685800">
              <a:lnSpc>
                <a:spcPct val="150000"/>
              </a:lnSpc>
              <a:buAutoNum type="arabicPeriod"/>
            </a:pPr>
            <a:r>
              <a:rPr lang="en-US" sz="2400" dirty="0">
                <a:latin typeface="Arial Black" panose="020B0A04020102020204" pitchFamily="34" charset="0"/>
                <a:cs typeface="Times New Roman" pitchFamily="18" charset="0"/>
              </a:rPr>
              <a:t>REDUCTION OF THE RISK OF RELAPSE BY INTENSIFYING THERAPY AND MONITORING RESPONSE</a:t>
            </a:r>
          </a:p>
          <a:p>
            <a:pPr marL="742950" indent="-742950" defTabSz="685800">
              <a:lnSpc>
                <a:spcPct val="150000"/>
              </a:lnSpc>
              <a:buAutoNum type="arabicPeriod"/>
            </a:pPr>
            <a:r>
              <a:rPr lang="en-US" sz="2400" dirty="0">
                <a:latin typeface="Arial Black" panose="020B0A04020102020204" pitchFamily="34" charset="0"/>
                <a:cs typeface="Times New Roman" pitchFamily="18" charset="0"/>
              </a:rPr>
              <a:t>PREVENTION OF COMPLICATION AND ADVERSE REACTIONS OF MEDICATIONS.</a:t>
            </a:r>
            <a:endParaRPr lang="en-US" sz="2400" dirty="0">
              <a:latin typeface="Arial Black" panose="020B0A04020102020204" pitchFamily="34" charset="0"/>
            </a:endParaRPr>
          </a:p>
        </p:txBody>
      </p:sp>
    </p:spTree>
    <p:extLst>
      <p:ext uri="{BB962C8B-B14F-4D97-AF65-F5344CB8AC3E}">
        <p14:creationId xmlns:p14="http://schemas.microsoft.com/office/powerpoint/2010/main" val="2258067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txBody>
          <a:bodyPr>
            <a:normAutofit/>
          </a:bodyPr>
          <a:lstStyle/>
          <a:p>
            <a:endParaRPr lang="en-US" sz="24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1" y="533401"/>
            <a:ext cx="71628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8941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457201"/>
            <a:ext cx="8534400"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6172200"/>
            <a:ext cx="731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9872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http://www.freeppt.net/background/blue_abstract_powerpoint_background.jpg"/>
          <p:cNvPicPr>
            <a:picLocks noChangeAspect="1" noChangeArrowheads="1"/>
          </p:cNvPicPr>
          <p:nvPr/>
        </p:nvPicPr>
        <p:blipFill rotWithShape="1">
          <a:blip r:embed="rId2">
            <a:extLst>
              <a:ext uri="{28A0092B-C50C-407E-A947-70E740481C1C}">
                <a14:useLocalDpi xmlns:a14="http://schemas.microsoft.com/office/drawing/2010/main" val="0"/>
              </a:ext>
            </a:extLst>
          </a:blip>
          <a:srcRect b="5712"/>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solidFill>
            <a:schemeClr val="bg1"/>
          </a:solidFill>
          <a:ln w="28575">
            <a:solidFill>
              <a:srgbClr val="0033CC"/>
            </a:solidFill>
          </a:ln>
        </p:spPr>
        <p:txBody>
          <a:bodyPr>
            <a:normAutofit/>
          </a:bodyPr>
          <a:lstStyle/>
          <a:p>
            <a:r>
              <a:rPr lang="en-GB" sz="4800" b="1" dirty="0">
                <a:solidFill>
                  <a:srgbClr val="FF0000"/>
                </a:solidFill>
                <a:latin typeface="Arial" pitchFamily="34" charset="0"/>
                <a:cs typeface="Arial" pitchFamily="34" charset="0"/>
              </a:rPr>
              <a:t>WHAT ARE GUIDELINES?</a:t>
            </a:r>
            <a:endParaRPr lang="en-US" sz="48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800600"/>
          </a:xfrm>
          <a:solidFill>
            <a:schemeClr val="bg1"/>
          </a:solidFill>
          <a:ln w="28575">
            <a:solidFill>
              <a:srgbClr val="000099"/>
            </a:solidFill>
          </a:ln>
        </p:spPr>
        <p:txBody>
          <a:bodyPr>
            <a:normAutofit/>
          </a:bodyPr>
          <a:lstStyle/>
          <a:p>
            <a:r>
              <a:rPr lang="en-US" b="1" dirty="0">
                <a:latin typeface="Arial" pitchFamily="34" charset="0"/>
                <a:cs typeface="Arial" pitchFamily="34" charset="0"/>
              </a:rPr>
              <a:t>The Institute of Medicine defines clinical practice guidelines as "…statements that include </a:t>
            </a:r>
            <a:r>
              <a:rPr lang="en-US" b="1" dirty="0">
                <a:solidFill>
                  <a:srgbClr val="C00000"/>
                </a:solidFill>
                <a:latin typeface="Arial" pitchFamily="34" charset="0"/>
                <a:cs typeface="Arial" pitchFamily="34" charset="0"/>
              </a:rPr>
              <a:t>recommendations</a:t>
            </a:r>
            <a:r>
              <a:rPr lang="en-US" b="1" dirty="0">
                <a:latin typeface="Arial" pitchFamily="34" charset="0"/>
                <a:cs typeface="Arial" pitchFamily="34" charset="0"/>
              </a:rPr>
              <a:t>, intended to </a:t>
            </a:r>
            <a:r>
              <a:rPr lang="en-US" b="1" dirty="0">
                <a:solidFill>
                  <a:srgbClr val="1313AD"/>
                </a:solidFill>
                <a:latin typeface="Arial" pitchFamily="34" charset="0"/>
                <a:cs typeface="Arial" pitchFamily="34" charset="0"/>
              </a:rPr>
              <a:t>optimize patient care</a:t>
            </a:r>
            <a:r>
              <a:rPr lang="en-US" b="1" dirty="0">
                <a:latin typeface="Arial" pitchFamily="34" charset="0"/>
                <a:cs typeface="Arial" pitchFamily="34" charset="0"/>
              </a:rPr>
              <a:t>, that are </a:t>
            </a:r>
            <a:r>
              <a:rPr lang="en-US" b="1" dirty="0">
                <a:solidFill>
                  <a:srgbClr val="FF0000"/>
                </a:solidFill>
                <a:latin typeface="Arial" pitchFamily="34" charset="0"/>
                <a:cs typeface="Arial" pitchFamily="34" charset="0"/>
              </a:rPr>
              <a:t>informed by a systematic review of evidence </a:t>
            </a:r>
            <a:r>
              <a:rPr lang="en-US" b="1" dirty="0">
                <a:latin typeface="Arial" pitchFamily="34" charset="0"/>
                <a:cs typeface="Arial" pitchFamily="34" charset="0"/>
              </a:rPr>
              <a:t>and an </a:t>
            </a:r>
            <a:r>
              <a:rPr lang="en-US" b="1" dirty="0">
                <a:solidFill>
                  <a:srgbClr val="7030A0"/>
                </a:solidFill>
                <a:latin typeface="Arial" pitchFamily="34" charset="0"/>
                <a:cs typeface="Arial" pitchFamily="34" charset="0"/>
              </a:rPr>
              <a:t>assessment of the benefits and harms of alternative care </a:t>
            </a:r>
            <a:r>
              <a:rPr lang="en-US" b="1" dirty="0">
                <a:latin typeface="Arial" pitchFamily="34" charset="0"/>
                <a:cs typeface="Arial" pitchFamily="34" charset="0"/>
              </a:rPr>
              <a:t>options" [</a:t>
            </a:r>
            <a:r>
              <a:rPr lang="en-US" b="1" dirty="0">
                <a:latin typeface="Arial" pitchFamily="34" charset="0"/>
                <a:cs typeface="Arial" pitchFamily="34" charset="0"/>
                <a:hlinkClick r:id="rId3"/>
              </a:rPr>
              <a:t>1</a:t>
            </a:r>
            <a:r>
              <a:rPr lang="en-US" b="1" dirty="0">
                <a:latin typeface="Arial" pitchFamily="34" charset="0"/>
                <a:cs typeface="Arial" pitchFamily="34" charset="0"/>
              </a:rPr>
              <a:t>].</a:t>
            </a:r>
          </a:p>
          <a:p>
            <a:endParaRPr lang="en-US" sz="1200" dirty="0"/>
          </a:p>
          <a:p>
            <a:r>
              <a:rPr lang="en-US" sz="1200" dirty="0"/>
              <a:t>1. Consensus report, Institute of Medicine. Clinical practice guidelines we can trust. March 23, 2011. </a:t>
            </a:r>
            <a:r>
              <a:rPr lang="en-US" sz="1200" dirty="0">
                <a:hlinkClick r:id="rId4"/>
              </a:rPr>
              <a:t>http://www.iom.edu/Reports/2011/</a:t>
            </a:r>
            <a:r>
              <a:rPr lang="en-US" sz="1200" dirty="0"/>
              <a:t> Clinical-Practice-Guidelines-We-Can-Trust.aspx</a:t>
            </a:r>
            <a:endParaRPr lang="en-US" sz="1200" b="1" dirty="0">
              <a:latin typeface="Arial" pitchFamily="34" charset="0"/>
              <a:cs typeface="Arial" pitchFamily="34" charset="0"/>
            </a:endParaRPr>
          </a:p>
        </p:txBody>
      </p:sp>
    </p:spTree>
    <p:extLst>
      <p:ext uri="{BB962C8B-B14F-4D97-AF65-F5344CB8AC3E}">
        <p14:creationId xmlns:p14="http://schemas.microsoft.com/office/powerpoint/2010/main" val="3768992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http://www.freeppt.net/background/blue_abstract_powerpoint_background.jpg"/>
          <p:cNvPicPr>
            <a:picLocks noChangeAspect="1" noChangeArrowheads="1"/>
          </p:cNvPicPr>
          <p:nvPr/>
        </p:nvPicPr>
        <p:blipFill rotWithShape="1">
          <a:blip r:embed="rId2">
            <a:extLst>
              <a:ext uri="{28A0092B-C50C-407E-A947-70E740481C1C}">
                <a14:useLocalDpi xmlns:a14="http://schemas.microsoft.com/office/drawing/2010/main" val="0"/>
              </a:ext>
            </a:extLst>
          </a:blip>
          <a:srcRect b="5712"/>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solidFill>
            <a:schemeClr val="bg1"/>
          </a:solidFill>
          <a:ln w="28575">
            <a:solidFill>
              <a:srgbClr val="0033CC"/>
            </a:solidFill>
          </a:ln>
        </p:spPr>
        <p:txBody>
          <a:bodyPr>
            <a:normAutofit/>
          </a:bodyPr>
          <a:lstStyle/>
          <a:p>
            <a:r>
              <a:rPr lang="en-GB" sz="4800" b="1" dirty="0">
                <a:solidFill>
                  <a:srgbClr val="FF0000"/>
                </a:solidFill>
                <a:latin typeface="Arial" pitchFamily="34" charset="0"/>
                <a:cs typeface="Arial" pitchFamily="34" charset="0"/>
              </a:rPr>
              <a:t>WHAT ARE GUIDELINES?</a:t>
            </a:r>
            <a:endParaRPr lang="en-US" sz="48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800600"/>
          </a:xfrm>
          <a:solidFill>
            <a:schemeClr val="bg1"/>
          </a:solidFill>
          <a:ln w="28575">
            <a:solidFill>
              <a:srgbClr val="000099"/>
            </a:solidFill>
          </a:ln>
        </p:spPr>
        <p:txBody>
          <a:bodyPr>
            <a:normAutofit/>
          </a:bodyPr>
          <a:lstStyle/>
          <a:p>
            <a:pPr>
              <a:lnSpc>
                <a:spcPct val="150000"/>
              </a:lnSpc>
            </a:pPr>
            <a:r>
              <a:rPr lang="en-US" b="1" dirty="0">
                <a:latin typeface="Arial" pitchFamily="34" charset="0"/>
                <a:cs typeface="Arial" pitchFamily="34" charset="0"/>
              </a:rPr>
              <a:t>Clinical guidelines are “systematically developed statements to assist practitioner and patient decisions about appropriate health care for specific clinical circumstances.”</a:t>
            </a:r>
            <a:r>
              <a:rPr lang="en-US" b="1" baseline="30000" dirty="0">
                <a:latin typeface="Arial" pitchFamily="34" charset="0"/>
                <a:cs typeface="Arial" pitchFamily="34" charset="0"/>
                <a:hlinkClick r:id="rId3"/>
              </a:rPr>
              <a:t>1</a:t>
            </a:r>
            <a:r>
              <a:rPr lang="en-US" b="1" baseline="30000" dirty="0">
                <a:latin typeface="Arial" pitchFamily="34" charset="0"/>
                <a:cs typeface="Arial" pitchFamily="34" charset="0"/>
              </a:rPr>
              <a:t> </a:t>
            </a:r>
          </a:p>
          <a:p>
            <a:pPr marL="0" indent="0">
              <a:lnSpc>
                <a:spcPct val="110000"/>
              </a:lnSpc>
              <a:buNone/>
            </a:pPr>
            <a:endParaRPr lang="en-US" sz="1100" dirty="0"/>
          </a:p>
          <a:p>
            <a:pPr marL="0" indent="0">
              <a:lnSpc>
                <a:spcPct val="110000"/>
              </a:lnSpc>
              <a:buNone/>
            </a:pPr>
            <a:endParaRPr lang="en-US" sz="1100" dirty="0"/>
          </a:p>
          <a:p>
            <a:pPr marL="0" indent="0">
              <a:lnSpc>
                <a:spcPct val="110000"/>
              </a:lnSpc>
              <a:buNone/>
            </a:pPr>
            <a:endParaRPr lang="en-US" sz="1100" dirty="0"/>
          </a:p>
          <a:p>
            <a:pPr marL="228600" indent="-228600">
              <a:lnSpc>
                <a:spcPct val="110000"/>
              </a:lnSpc>
              <a:buAutoNum type="arabicPeriod"/>
            </a:pPr>
            <a:r>
              <a:rPr lang="en-US" sz="1100" dirty="0"/>
              <a:t>Field MJ, </a:t>
            </a:r>
            <a:r>
              <a:rPr lang="en-US" sz="1100" dirty="0" err="1"/>
              <a:t>Lohr</a:t>
            </a:r>
            <a:r>
              <a:rPr lang="en-US" sz="1100" dirty="0"/>
              <a:t> KN, editors. Clinical practice guidelines: directions for a new program. Washington, DC: National Academy Press; 1990. </a:t>
            </a:r>
          </a:p>
        </p:txBody>
      </p:sp>
    </p:spTree>
    <p:extLst>
      <p:ext uri="{BB962C8B-B14F-4D97-AF65-F5344CB8AC3E}">
        <p14:creationId xmlns:p14="http://schemas.microsoft.com/office/powerpoint/2010/main" val="2793624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http://www.freeppt.net/background/blue_abstract_powerpoint_background.jpg"/>
          <p:cNvPicPr>
            <a:picLocks noChangeAspect="1" noChangeArrowheads="1"/>
          </p:cNvPicPr>
          <p:nvPr/>
        </p:nvPicPr>
        <p:blipFill rotWithShape="1">
          <a:blip r:embed="rId2">
            <a:extLst>
              <a:ext uri="{28A0092B-C50C-407E-A947-70E740481C1C}">
                <a14:useLocalDpi xmlns:a14="http://schemas.microsoft.com/office/drawing/2010/main" val="0"/>
              </a:ext>
            </a:extLst>
          </a:blip>
          <a:srcRect b="5712"/>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7200" y="762000"/>
            <a:ext cx="8229600" cy="5638800"/>
          </a:xfrm>
          <a:solidFill>
            <a:schemeClr val="bg1"/>
          </a:solidFill>
          <a:ln w="28575">
            <a:solidFill>
              <a:srgbClr val="000099"/>
            </a:solidFill>
          </a:ln>
        </p:spPr>
        <p:txBody>
          <a:bodyPr>
            <a:normAutofit/>
          </a:bodyPr>
          <a:lstStyle/>
          <a:p>
            <a:pPr>
              <a:lnSpc>
                <a:spcPct val="150000"/>
              </a:lnSpc>
            </a:pPr>
            <a:r>
              <a:rPr lang="en-US" b="1" dirty="0">
                <a:latin typeface="Arial" pitchFamily="34" charset="0"/>
                <a:cs typeface="Arial" pitchFamily="34" charset="0"/>
              </a:rPr>
              <a:t>They offer concise instructions on which diagnostic or screening tests to order, how to provide medical or surgical services, how long patients should stay in hospital, or other details of clinical practice.</a:t>
            </a:r>
          </a:p>
        </p:txBody>
      </p:sp>
    </p:spTree>
    <p:extLst>
      <p:ext uri="{BB962C8B-B14F-4D97-AF65-F5344CB8AC3E}">
        <p14:creationId xmlns:p14="http://schemas.microsoft.com/office/powerpoint/2010/main" val="1378524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http://www.freeppt.net/background/blue_abstract_powerpoint_background.jpg"/>
          <p:cNvPicPr>
            <a:picLocks noChangeAspect="1" noChangeArrowheads="1"/>
          </p:cNvPicPr>
          <p:nvPr/>
        </p:nvPicPr>
        <p:blipFill rotWithShape="1">
          <a:blip r:embed="rId2">
            <a:extLst>
              <a:ext uri="{28A0092B-C50C-407E-A947-70E740481C1C}">
                <a14:useLocalDpi xmlns:a14="http://schemas.microsoft.com/office/drawing/2010/main" val="0"/>
              </a:ext>
            </a:extLst>
          </a:blip>
          <a:srcRect b="5712"/>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solidFill>
            <a:schemeClr val="bg1"/>
          </a:solidFill>
          <a:ln w="28575">
            <a:solidFill>
              <a:srgbClr val="0033CC"/>
            </a:solidFill>
          </a:ln>
        </p:spPr>
        <p:txBody>
          <a:bodyPr>
            <a:normAutofit fontScale="90000"/>
          </a:bodyPr>
          <a:lstStyle/>
          <a:p>
            <a:r>
              <a:rPr lang="en-GB" sz="4800" b="1" dirty="0">
                <a:solidFill>
                  <a:srgbClr val="FF0000"/>
                </a:solidFill>
                <a:latin typeface="Arial" pitchFamily="34" charset="0"/>
                <a:cs typeface="Arial" pitchFamily="34" charset="0"/>
              </a:rPr>
              <a:t>WHY DO WE NEED GUIDELINES?</a:t>
            </a:r>
            <a:endParaRPr lang="en-US" sz="48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800600"/>
          </a:xfrm>
          <a:solidFill>
            <a:schemeClr val="bg1"/>
          </a:solidFill>
          <a:ln w="28575">
            <a:solidFill>
              <a:srgbClr val="000099"/>
            </a:solidFill>
          </a:ln>
        </p:spPr>
        <p:txBody>
          <a:bodyPr>
            <a:normAutofit fontScale="85000" lnSpcReduction="10000"/>
          </a:bodyPr>
          <a:lstStyle/>
          <a:p>
            <a:pPr>
              <a:buFont typeface="Arial"/>
              <a:buChar char="•"/>
            </a:pPr>
            <a:r>
              <a:rPr lang="en-US" b="1" dirty="0">
                <a:latin typeface="Arial" pitchFamily="34" charset="0"/>
                <a:cs typeface="Arial" pitchFamily="34" charset="0"/>
              </a:rPr>
              <a:t>To provide standardized care</a:t>
            </a:r>
          </a:p>
          <a:p>
            <a:pPr>
              <a:buFont typeface="Arial"/>
              <a:buChar char="•"/>
            </a:pPr>
            <a:endParaRPr lang="en-US" sz="1700" b="1" dirty="0">
              <a:latin typeface="Arial" pitchFamily="34" charset="0"/>
              <a:cs typeface="Arial" pitchFamily="34" charset="0"/>
            </a:endParaRPr>
          </a:p>
          <a:p>
            <a:pPr>
              <a:buFont typeface="Arial"/>
              <a:buChar char="•"/>
            </a:pPr>
            <a:r>
              <a:rPr lang="en-US" b="1" dirty="0">
                <a:latin typeface="Arial" pitchFamily="34" charset="0"/>
                <a:cs typeface="Arial" pitchFamily="34" charset="0"/>
              </a:rPr>
              <a:t>To improve quality of care </a:t>
            </a:r>
          </a:p>
          <a:p>
            <a:pPr>
              <a:buFont typeface="Arial"/>
              <a:buChar char="•"/>
            </a:pPr>
            <a:endParaRPr lang="en-US" b="1" dirty="0">
              <a:latin typeface="Arial" pitchFamily="34" charset="0"/>
              <a:cs typeface="Arial" pitchFamily="34" charset="0"/>
            </a:endParaRPr>
          </a:p>
          <a:p>
            <a:pPr>
              <a:buFont typeface="Arial"/>
              <a:buChar char="•"/>
            </a:pPr>
            <a:r>
              <a:rPr lang="en-US" b="1" dirty="0">
                <a:latin typeface="Arial" pitchFamily="34" charset="0"/>
                <a:cs typeface="Arial" pitchFamily="34" charset="0"/>
              </a:rPr>
              <a:t>To translate new research findings into clinical practice</a:t>
            </a:r>
          </a:p>
          <a:p>
            <a:pPr>
              <a:buFont typeface="Arial"/>
              <a:buChar char="•"/>
            </a:pPr>
            <a:endParaRPr lang="en-US" sz="1900" b="1" dirty="0">
              <a:latin typeface="Arial" pitchFamily="34" charset="0"/>
              <a:cs typeface="Arial" pitchFamily="34" charset="0"/>
            </a:endParaRPr>
          </a:p>
          <a:p>
            <a:pPr>
              <a:buFont typeface="Arial"/>
              <a:buChar char="•"/>
            </a:pPr>
            <a:r>
              <a:rPr lang="en-US" b="1" dirty="0">
                <a:latin typeface="Arial" pitchFamily="34" charset="0"/>
                <a:cs typeface="Arial" pitchFamily="34" charset="0"/>
              </a:rPr>
              <a:t>To reduce inappropriate variation in practice </a:t>
            </a:r>
          </a:p>
          <a:p>
            <a:pPr>
              <a:buFont typeface="Arial"/>
              <a:buChar char="•"/>
            </a:pPr>
            <a:endParaRPr lang="en-US" b="1" dirty="0">
              <a:latin typeface="Arial" pitchFamily="34" charset="0"/>
              <a:cs typeface="Arial" pitchFamily="34" charset="0"/>
            </a:endParaRPr>
          </a:p>
          <a:p>
            <a:pPr>
              <a:buFont typeface="Arial"/>
              <a:buChar char="•"/>
            </a:pPr>
            <a:r>
              <a:rPr lang="en-US" b="1" dirty="0">
                <a:latin typeface="Arial" pitchFamily="34" charset="0"/>
                <a:cs typeface="Arial" pitchFamily="34" charset="0"/>
              </a:rPr>
              <a:t>To create protocols and clinical pathways for physicians and healthcare institutions</a:t>
            </a:r>
          </a:p>
        </p:txBody>
      </p:sp>
    </p:spTree>
    <p:extLst>
      <p:ext uri="{BB962C8B-B14F-4D97-AF65-F5344CB8AC3E}">
        <p14:creationId xmlns:p14="http://schemas.microsoft.com/office/powerpoint/2010/main" val="3816905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http://www.freeppt.net/background/blue_abstract_powerpoint_background.jpg"/>
          <p:cNvPicPr>
            <a:picLocks noChangeAspect="1" noChangeArrowheads="1"/>
          </p:cNvPicPr>
          <p:nvPr/>
        </p:nvPicPr>
        <p:blipFill rotWithShape="1">
          <a:blip r:embed="rId2">
            <a:extLst>
              <a:ext uri="{28A0092B-C50C-407E-A947-70E740481C1C}">
                <a14:useLocalDpi xmlns:a14="http://schemas.microsoft.com/office/drawing/2010/main" val="0"/>
              </a:ext>
            </a:extLst>
          </a:blip>
          <a:srcRect b="5712"/>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solidFill>
            <a:schemeClr val="bg1"/>
          </a:solidFill>
          <a:ln w="28575">
            <a:solidFill>
              <a:srgbClr val="0033CC"/>
            </a:solidFill>
          </a:ln>
        </p:spPr>
        <p:txBody>
          <a:bodyPr>
            <a:normAutofit fontScale="90000"/>
          </a:bodyPr>
          <a:lstStyle/>
          <a:p>
            <a:r>
              <a:rPr lang="en-GB" sz="4800" b="1" dirty="0">
                <a:solidFill>
                  <a:srgbClr val="FF0000"/>
                </a:solidFill>
                <a:latin typeface="Arial" pitchFamily="34" charset="0"/>
                <a:cs typeface="Arial" pitchFamily="34" charset="0"/>
              </a:rPr>
              <a:t>WHY DO WE NEED GUIDELINES?</a:t>
            </a:r>
            <a:endParaRPr lang="en-US" sz="48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800600"/>
          </a:xfrm>
          <a:solidFill>
            <a:schemeClr val="bg1"/>
          </a:solidFill>
          <a:ln w="28575">
            <a:solidFill>
              <a:srgbClr val="000099"/>
            </a:solidFill>
          </a:ln>
        </p:spPr>
        <p:txBody>
          <a:bodyPr>
            <a:normAutofit fontScale="92500" lnSpcReduction="10000"/>
          </a:bodyPr>
          <a:lstStyle/>
          <a:p>
            <a:pPr>
              <a:buFont typeface="Arial"/>
              <a:buChar char="•"/>
            </a:pPr>
            <a:r>
              <a:rPr lang="en-US" b="1" dirty="0">
                <a:latin typeface="Arial" pitchFamily="34" charset="0"/>
                <a:cs typeface="Arial" pitchFamily="34" charset="0"/>
              </a:rPr>
              <a:t>To give a structured approach to healthcare</a:t>
            </a:r>
          </a:p>
          <a:p>
            <a:pPr>
              <a:buFont typeface="Arial"/>
              <a:buChar char="•"/>
            </a:pPr>
            <a:endParaRPr lang="en-US" b="1" dirty="0">
              <a:latin typeface="Arial" pitchFamily="34" charset="0"/>
              <a:cs typeface="Arial" pitchFamily="34" charset="0"/>
            </a:endParaRPr>
          </a:p>
          <a:p>
            <a:pPr>
              <a:buFont typeface="Arial"/>
              <a:buChar char="•"/>
            </a:pPr>
            <a:r>
              <a:rPr lang="en-US" b="1" dirty="0">
                <a:latin typeface="Arial" pitchFamily="34" charset="0"/>
                <a:cs typeface="Arial" pitchFamily="34" charset="0"/>
              </a:rPr>
              <a:t>To promote efficient use of resources </a:t>
            </a:r>
          </a:p>
          <a:p>
            <a:pPr>
              <a:buFont typeface="Arial"/>
              <a:buChar char="•"/>
            </a:pPr>
            <a:endParaRPr lang="en-US" b="1" dirty="0">
              <a:latin typeface="Arial" pitchFamily="34" charset="0"/>
              <a:cs typeface="Arial" pitchFamily="34" charset="0"/>
            </a:endParaRPr>
          </a:p>
          <a:p>
            <a:pPr>
              <a:buFont typeface="Arial"/>
              <a:buChar char="•"/>
            </a:pPr>
            <a:r>
              <a:rPr lang="en-US" b="1" dirty="0">
                <a:latin typeface="Arial" pitchFamily="34" charset="0"/>
                <a:cs typeface="Arial" pitchFamily="34" charset="0"/>
              </a:rPr>
              <a:t>To act as focus for quality control, including audit</a:t>
            </a:r>
          </a:p>
          <a:p>
            <a:pPr>
              <a:buFont typeface="Arial"/>
              <a:buChar char="•"/>
            </a:pPr>
            <a:endParaRPr lang="en-US" b="1" dirty="0">
              <a:latin typeface="Arial" pitchFamily="34" charset="0"/>
              <a:cs typeface="Arial" pitchFamily="34" charset="0"/>
            </a:endParaRPr>
          </a:p>
          <a:p>
            <a:pPr>
              <a:buFont typeface="Arial"/>
              <a:buChar char="•"/>
            </a:pPr>
            <a:r>
              <a:rPr lang="en-US" b="1" dirty="0">
                <a:latin typeface="Arial" pitchFamily="34" charset="0"/>
                <a:cs typeface="Arial" pitchFamily="34" charset="0"/>
              </a:rPr>
              <a:t>To give specific recommendation that is international and can be adapted locally.</a:t>
            </a:r>
          </a:p>
        </p:txBody>
      </p:sp>
      <p:sp>
        <p:nvSpPr>
          <p:cNvPr id="4" name="TextBox 3"/>
          <p:cNvSpPr txBox="1"/>
          <p:nvPr/>
        </p:nvSpPr>
        <p:spPr>
          <a:xfrm>
            <a:off x="381000" y="6400800"/>
            <a:ext cx="8382000" cy="307777"/>
          </a:xfrm>
          <a:prstGeom prst="rect">
            <a:avLst/>
          </a:prstGeom>
          <a:noFill/>
        </p:spPr>
        <p:txBody>
          <a:bodyPr wrap="square" rtlCol="0">
            <a:spAutoFit/>
          </a:bodyPr>
          <a:lstStyle/>
          <a:p>
            <a:r>
              <a:rPr lang="en-US" sz="1400" dirty="0" err="1"/>
              <a:t>Wollersheim</a:t>
            </a:r>
            <a:r>
              <a:rPr lang="en-US" sz="1400" dirty="0"/>
              <a:t> H, Burgers J, </a:t>
            </a:r>
            <a:r>
              <a:rPr lang="en-US" sz="1400" dirty="0" err="1"/>
              <a:t>Grol</a:t>
            </a:r>
            <a:r>
              <a:rPr lang="en-US" sz="1400" dirty="0"/>
              <a:t> R. Clinical guidelines to improve patient care. </a:t>
            </a:r>
            <a:r>
              <a:rPr lang="en-US" sz="1400" dirty="0" err="1"/>
              <a:t>Neth</a:t>
            </a:r>
            <a:r>
              <a:rPr lang="en-US" sz="1400" dirty="0"/>
              <a:t> J Med. 2005 Jun;63(6):188-92.</a:t>
            </a:r>
            <a:endParaRPr lang="en-US" dirty="0"/>
          </a:p>
        </p:txBody>
      </p:sp>
    </p:spTree>
    <p:extLst>
      <p:ext uri="{BB962C8B-B14F-4D97-AF65-F5344CB8AC3E}">
        <p14:creationId xmlns:p14="http://schemas.microsoft.com/office/powerpoint/2010/main" val="4016525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36496" cy="1417638"/>
          </a:xfrm>
          <a:solidFill>
            <a:srgbClr val="FF0000"/>
          </a:solidFill>
        </p:spPr>
        <p:txBody>
          <a:bodyPr>
            <a:normAutofit fontScale="90000"/>
          </a:bodyPr>
          <a:lstStyle/>
          <a:p>
            <a:pPr algn="l"/>
            <a:br>
              <a:rPr lang="en-GB" sz="3300" dirty="0">
                <a:solidFill>
                  <a:schemeClr val="bg1"/>
                </a:solidFill>
                <a:latin typeface="Arial Black" panose="020B0A04020102020204" pitchFamily="34" charset="0"/>
              </a:rPr>
            </a:br>
            <a:r>
              <a:rPr lang="en-GB" sz="3300" dirty="0">
                <a:solidFill>
                  <a:schemeClr val="bg1"/>
                </a:solidFill>
                <a:latin typeface="Arial Black" panose="020B0A04020102020204" pitchFamily="34" charset="0"/>
              </a:rPr>
              <a:t>HOW THE GUIDELINE WAS</a:t>
            </a:r>
            <a:br>
              <a:rPr lang="en-GB" sz="3300" dirty="0">
                <a:solidFill>
                  <a:schemeClr val="bg1"/>
                </a:solidFill>
                <a:latin typeface="Arial Black" panose="020B0A04020102020204" pitchFamily="34" charset="0"/>
              </a:rPr>
            </a:br>
            <a:r>
              <a:rPr lang="en-GB" sz="3300" dirty="0">
                <a:solidFill>
                  <a:schemeClr val="bg1"/>
                </a:solidFill>
                <a:latin typeface="Arial Black" panose="020B0A04020102020204" pitchFamily="34" charset="0"/>
              </a:rPr>
              <a:t> DEVELOPED</a:t>
            </a:r>
            <a:br>
              <a:rPr lang="en-GB" dirty="0"/>
            </a:br>
            <a:endParaRPr lang="en-GB" dirty="0"/>
          </a:p>
        </p:txBody>
      </p:sp>
      <p:sp>
        <p:nvSpPr>
          <p:cNvPr id="3" name="Content Placeholder 2"/>
          <p:cNvSpPr>
            <a:spLocks noGrp="1"/>
          </p:cNvSpPr>
          <p:nvPr>
            <p:ph idx="1"/>
          </p:nvPr>
        </p:nvSpPr>
        <p:spPr>
          <a:xfrm>
            <a:off x="107504" y="1484784"/>
            <a:ext cx="8856984" cy="5373216"/>
          </a:xfrm>
        </p:spPr>
        <p:txBody>
          <a:bodyPr>
            <a:normAutofit/>
          </a:bodyPr>
          <a:lstStyle/>
          <a:p>
            <a:r>
              <a:rPr lang="en-GB" sz="2800" dirty="0">
                <a:latin typeface="Arial Black" panose="020B0A04020102020204" pitchFamily="34" charset="0"/>
              </a:rPr>
              <a:t>We followed the internationally recommended procedure for developing guidelines. </a:t>
            </a:r>
          </a:p>
          <a:p>
            <a:r>
              <a:rPr lang="en-GB" sz="2800" dirty="0">
                <a:solidFill>
                  <a:srgbClr val="0000CC"/>
                </a:solidFill>
                <a:latin typeface="Arial Black" panose="020B0A04020102020204" pitchFamily="34" charset="0"/>
              </a:rPr>
              <a:t>Contributors were chosen from various regions of the country based on their area of expertise, published work and experience in the management of asthma.</a:t>
            </a:r>
          </a:p>
          <a:p>
            <a:r>
              <a:rPr lang="en-GB" sz="2800" dirty="0">
                <a:latin typeface="Arial Black" panose="020B0A04020102020204" pitchFamily="34" charset="0"/>
              </a:rPr>
              <a:t>The guideline was subjected to local and international peer-review.</a:t>
            </a:r>
          </a:p>
          <a:p>
            <a:r>
              <a:rPr lang="en-GB" sz="2800" dirty="0">
                <a:latin typeface="Arial Black" panose="020B0A04020102020204" pitchFamily="34" charset="0"/>
              </a:rPr>
              <a:t>Editorial work was carried out by the secretariat of the Asthma Guideline</a:t>
            </a:r>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45316" y="0"/>
            <a:ext cx="3398684" cy="15294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96107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FF0000"/>
          </a:solidFill>
        </p:spPr>
        <p:txBody>
          <a:bodyPr>
            <a:noAutofit/>
          </a:bodyPr>
          <a:lstStyle/>
          <a:p>
            <a:r>
              <a:rPr lang="en-GB" sz="2800" dirty="0">
                <a:solidFill>
                  <a:schemeClr val="bg1"/>
                </a:solidFill>
                <a:latin typeface="Arial Black" panose="020B0A04020102020204" pitchFamily="34" charset="0"/>
              </a:rPr>
              <a:t>DEVELOPING THE NIGERIAN ASTHMA GUIDELINE: IMPORTANT TIMELINES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10803875"/>
              </p:ext>
            </p:extLst>
          </p:nvPr>
        </p:nvGraphicFramePr>
        <p:xfrm>
          <a:off x="179512" y="1196752"/>
          <a:ext cx="8928992" cy="5808967"/>
        </p:xfrm>
        <a:graphic>
          <a:graphicData uri="http://schemas.openxmlformats.org/drawingml/2006/table">
            <a:tbl>
              <a:tblPr firstRow="1" bandRow="1">
                <a:tableStyleId>{21E4AEA4-8DFA-4A89-87EB-49C32662AFE0}</a:tableStyleId>
              </a:tblPr>
              <a:tblGrid>
                <a:gridCol w="6552728">
                  <a:extLst>
                    <a:ext uri="{9D8B030D-6E8A-4147-A177-3AD203B41FA5}">
                      <a16:colId xmlns:a16="http://schemas.microsoft.com/office/drawing/2014/main" val="20000"/>
                    </a:ext>
                  </a:extLst>
                </a:gridCol>
                <a:gridCol w="2376264">
                  <a:extLst>
                    <a:ext uri="{9D8B030D-6E8A-4147-A177-3AD203B41FA5}">
                      <a16:colId xmlns:a16="http://schemas.microsoft.com/office/drawing/2014/main" val="20001"/>
                    </a:ext>
                  </a:extLst>
                </a:gridCol>
              </a:tblGrid>
              <a:tr h="670310">
                <a:tc>
                  <a:txBody>
                    <a:bodyPr/>
                    <a:lstStyle/>
                    <a:p>
                      <a:r>
                        <a:rPr lang="en-GB" dirty="0">
                          <a:latin typeface="Arial Black" panose="020B0A04020102020204" pitchFamily="34" charset="0"/>
                        </a:rPr>
                        <a:t>Inauguration of the  asthma</a:t>
                      </a:r>
                      <a:r>
                        <a:rPr lang="en-GB" baseline="0" dirty="0">
                          <a:latin typeface="Arial Black" panose="020B0A04020102020204" pitchFamily="34" charset="0"/>
                        </a:rPr>
                        <a:t> guideline committee members </a:t>
                      </a:r>
                      <a:endParaRPr lang="en-GB" dirty="0">
                        <a:latin typeface="Arial Black" panose="020B0A04020102020204" pitchFamily="34" charset="0"/>
                      </a:endParaRPr>
                    </a:p>
                  </a:txBody>
                  <a:tcPr/>
                </a:tc>
                <a:tc>
                  <a:txBody>
                    <a:bodyPr/>
                    <a:lstStyle/>
                    <a:p>
                      <a:r>
                        <a:rPr lang="en-GB" dirty="0">
                          <a:latin typeface="Arial Black" panose="020B0A04020102020204" pitchFamily="34" charset="0"/>
                        </a:rPr>
                        <a:t>November</a:t>
                      </a:r>
                      <a:r>
                        <a:rPr lang="en-GB" baseline="0" dirty="0">
                          <a:latin typeface="Arial Black" panose="020B0A04020102020204" pitchFamily="34" charset="0"/>
                        </a:rPr>
                        <a:t> 2015</a:t>
                      </a:r>
                      <a:endParaRPr lang="en-GB" dirty="0">
                        <a:latin typeface="Arial Black" panose="020B0A04020102020204" pitchFamily="34" charset="0"/>
                      </a:endParaRPr>
                    </a:p>
                  </a:txBody>
                  <a:tcPr/>
                </a:tc>
                <a:extLst>
                  <a:ext uri="{0D108BD9-81ED-4DB2-BD59-A6C34878D82A}">
                    <a16:rowId xmlns:a16="http://schemas.microsoft.com/office/drawing/2014/main" val="10000"/>
                  </a:ext>
                </a:extLst>
              </a:tr>
              <a:tr h="389184">
                <a:tc>
                  <a:txBody>
                    <a:bodyPr/>
                    <a:lstStyle/>
                    <a:p>
                      <a:r>
                        <a:rPr lang="en-GB" dirty="0">
                          <a:latin typeface="Arial Black" panose="020B0A04020102020204" pitchFamily="34" charset="0"/>
                        </a:rPr>
                        <a:t>Initial</a:t>
                      </a:r>
                      <a:r>
                        <a:rPr lang="en-GB" baseline="0" dirty="0">
                          <a:latin typeface="Arial Black" panose="020B0A04020102020204" pitchFamily="34" charset="0"/>
                        </a:rPr>
                        <a:t> mails  to all committee members</a:t>
                      </a:r>
                      <a:endParaRPr lang="en-GB" dirty="0">
                        <a:latin typeface="Arial Black" panose="020B0A04020102020204" pitchFamily="34" charset="0"/>
                      </a:endParaRPr>
                    </a:p>
                  </a:txBody>
                  <a:tcPr/>
                </a:tc>
                <a:tc>
                  <a:txBody>
                    <a:bodyPr/>
                    <a:lstStyle/>
                    <a:p>
                      <a:r>
                        <a:rPr lang="en-GB" dirty="0">
                          <a:latin typeface="Arial Black" panose="020B0A04020102020204" pitchFamily="34" charset="0"/>
                        </a:rPr>
                        <a:t>December 2015</a:t>
                      </a:r>
                    </a:p>
                  </a:txBody>
                  <a:tcPr/>
                </a:tc>
                <a:extLst>
                  <a:ext uri="{0D108BD9-81ED-4DB2-BD59-A6C34878D82A}">
                    <a16:rowId xmlns:a16="http://schemas.microsoft.com/office/drawing/2014/main" val="10001"/>
                  </a:ext>
                </a:extLst>
              </a:tr>
              <a:tr h="448686">
                <a:tc>
                  <a:txBody>
                    <a:bodyPr/>
                    <a:lstStyle/>
                    <a:p>
                      <a:r>
                        <a:rPr lang="en-GB" dirty="0">
                          <a:latin typeface="Arial Black" panose="020B0A04020102020204" pitchFamily="34" charset="0"/>
                        </a:rPr>
                        <a:t>Division of</a:t>
                      </a:r>
                      <a:r>
                        <a:rPr lang="en-GB" baseline="0" dirty="0">
                          <a:latin typeface="Arial Black" panose="020B0A04020102020204" pitchFamily="34" charset="0"/>
                        </a:rPr>
                        <a:t> guideline into different chapters</a:t>
                      </a:r>
                      <a:endParaRPr lang="en-GB" dirty="0">
                        <a:latin typeface="Arial Black" panose="020B0A04020102020204" pitchFamily="34" charset="0"/>
                      </a:endParaRPr>
                    </a:p>
                  </a:txBody>
                  <a:tcPr/>
                </a:tc>
                <a:tc>
                  <a:txBody>
                    <a:bodyPr/>
                    <a:lstStyle/>
                    <a:p>
                      <a:r>
                        <a:rPr lang="en-GB" dirty="0">
                          <a:latin typeface="Arial Black" panose="020B0A04020102020204" pitchFamily="34" charset="0"/>
                        </a:rPr>
                        <a:t>January 2016</a:t>
                      </a:r>
                    </a:p>
                  </a:txBody>
                  <a:tcPr/>
                </a:tc>
                <a:extLst>
                  <a:ext uri="{0D108BD9-81ED-4DB2-BD59-A6C34878D82A}">
                    <a16:rowId xmlns:a16="http://schemas.microsoft.com/office/drawing/2014/main" val="10002"/>
                  </a:ext>
                </a:extLst>
              </a:tr>
              <a:tr h="448686">
                <a:tc>
                  <a:txBody>
                    <a:bodyPr/>
                    <a:lstStyle/>
                    <a:p>
                      <a:r>
                        <a:rPr lang="en-GB" dirty="0">
                          <a:latin typeface="Arial Black" panose="020B0A04020102020204" pitchFamily="34" charset="0"/>
                        </a:rPr>
                        <a:t>Exchange</a:t>
                      </a:r>
                      <a:r>
                        <a:rPr lang="en-GB" baseline="0" dirty="0">
                          <a:latin typeface="Arial Black" panose="020B0A04020102020204" pitchFamily="34" charset="0"/>
                        </a:rPr>
                        <a:t> of several mails and conference  calls </a:t>
                      </a:r>
                      <a:endParaRPr lang="en-GB" dirty="0">
                        <a:latin typeface="Arial Black" panose="020B0A04020102020204" pitchFamily="34" charset="0"/>
                      </a:endParaRPr>
                    </a:p>
                  </a:txBody>
                  <a:tcPr/>
                </a:tc>
                <a:tc>
                  <a:txBody>
                    <a:bodyPr/>
                    <a:lstStyle/>
                    <a:p>
                      <a:r>
                        <a:rPr lang="en-GB" dirty="0">
                          <a:latin typeface="Arial Black" panose="020B0A04020102020204" pitchFamily="34" charset="0"/>
                        </a:rPr>
                        <a:t>Jan-Feb</a:t>
                      </a:r>
                      <a:r>
                        <a:rPr lang="en-GB" baseline="0" dirty="0">
                          <a:latin typeface="Arial Black" panose="020B0A04020102020204" pitchFamily="34" charset="0"/>
                        </a:rPr>
                        <a:t> </a:t>
                      </a:r>
                      <a:r>
                        <a:rPr lang="en-GB" dirty="0">
                          <a:latin typeface="Arial Black" panose="020B0A04020102020204" pitchFamily="34" charset="0"/>
                        </a:rPr>
                        <a:t>2016</a:t>
                      </a:r>
                    </a:p>
                  </a:txBody>
                  <a:tcPr/>
                </a:tc>
                <a:extLst>
                  <a:ext uri="{0D108BD9-81ED-4DB2-BD59-A6C34878D82A}">
                    <a16:rowId xmlns:a16="http://schemas.microsoft.com/office/drawing/2014/main" val="10003"/>
                  </a:ext>
                </a:extLst>
              </a:tr>
              <a:tr h="389184">
                <a:tc>
                  <a:txBody>
                    <a:bodyPr/>
                    <a:lstStyle/>
                    <a:p>
                      <a:r>
                        <a:rPr lang="en-GB" dirty="0">
                          <a:latin typeface="Arial Black" panose="020B0A04020102020204" pitchFamily="34" charset="0"/>
                        </a:rPr>
                        <a:t>First draft</a:t>
                      </a:r>
                      <a:r>
                        <a:rPr lang="en-GB" baseline="0" dirty="0">
                          <a:latin typeface="Arial Black" panose="020B0A04020102020204" pitchFamily="34" charset="0"/>
                        </a:rPr>
                        <a:t> received from contributors</a:t>
                      </a:r>
                      <a:endParaRPr lang="en-GB" dirty="0">
                        <a:latin typeface="Arial Black" panose="020B0A04020102020204" pitchFamily="34" charset="0"/>
                      </a:endParaRPr>
                    </a:p>
                  </a:txBody>
                  <a:tcPr/>
                </a:tc>
                <a:tc>
                  <a:txBody>
                    <a:bodyPr/>
                    <a:lstStyle/>
                    <a:p>
                      <a:r>
                        <a:rPr lang="en-GB" dirty="0">
                          <a:latin typeface="Arial Black" panose="020B0A04020102020204" pitchFamily="34" charset="0"/>
                        </a:rPr>
                        <a:t>March 2016</a:t>
                      </a:r>
                    </a:p>
                  </a:txBody>
                  <a:tcPr/>
                </a:tc>
                <a:extLst>
                  <a:ext uri="{0D108BD9-81ED-4DB2-BD59-A6C34878D82A}">
                    <a16:rowId xmlns:a16="http://schemas.microsoft.com/office/drawing/2014/main" val="10004"/>
                  </a:ext>
                </a:extLst>
              </a:tr>
              <a:tr h="389184">
                <a:tc>
                  <a:txBody>
                    <a:bodyPr/>
                    <a:lstStyle/>
                    <a:p>
                      <a:r>
                        <a:rPr lang="en-GB" dirty="0">
                          <a:latin typeface="Arial Black" panose="020B0A04020102020204" pitchFamily="34" charset="0"/>
                        </a:rPr>
                        <a:t>Second draft</a:t>
                      </a:r>
                      <a:r>
                        <a:rPr lang="en-GB" baseline="0" dirty="0">
                          <a:latin typeface="Arial Black" panose="020B0A04020102020204" pitchFamily="34" charset="0"/>
                        </a:rPr>
                        <a:t> received from contributors</a:t>
                      </a:r>
                      <a:endParaRPr lang="en-GB" dirty="0">
                        <a:latin typeface="Arial Black" panose="020B0A04020102020204" pitchFamily="34" charset="0"/>
                      </a:endParaRPr>
                    </a:p>
                  </a:txBody>
                  <a:tcPr/>
                </a:tc>
                <a:tc>
                  <a:txBody>
                    <a:bodyPr/>
                    <a:lstStyle/>
                    <a:p>
                      <a:r>
                        <a:rPr lang="en-GB" dirty="0">
                          <a:latin typeface="Arial Black" panose="020B0A04020102020204" pitchFamily="34" charset="0"/>
                        </a:rPr>
                        <a:t>April</a:t>
                      </a:r>
                      <a:r>
                        <a:rPr lang="en-GB" baseline="0" dirty="0">
                          <a:latin typeface="Arial Black" panose="020B0A04020102020204" pitchFamily="34" charset="0"/>
                        </a:rPr>
                        <a:t> 2016</a:t>
                      </a:r>
                      <a:endParaRPr lang="en-GB" dirty="0">
                        <a:latin typeface="Arial Black" panose="020B0A04020102020204" pitchFamily="34" charset="0"/>
                      </a:endParaRPr>
                    </a:p>
                  </a:txBody>
                  <a:tcPr/>
                </a:tc>
                <a:extLst>
                  <a:ext uri="{0D108BD9-81ED-4DB2-BD59-A6C34878D82A}">
                    <a16:rowId xmlns:a16="http://schemas.microsoft.com/office/drawing/2014/main" val="10005"/>
                  </a:ext>
                </a:extLst>
              </a:tr>
              <a:tr h="389184">
                <a:tc>
                  <a:txBody>
                    <a:bodyPr/>
                    <a:lstStyle/>
                    <a:p>
                      <a:r>
                        <a:rPr lang="en-GB" dirty="0">
                          <a:latin typeface="Arial Black" panose="020B0A04020102020204" pitchFamily="34" charset="0"/>
                        </a:rPr>
                        <a:t>Meeting of the working committee  ,(Lagos)</a:t>
                      </a:r>
                    </a:p>
                  </a:txBody>
                  <a:tcPr/>
                </a:tc>
                <a:tc>
                  <a:txBody>
                    <a:bodyPr/>
                    <a:lstStyle/>
                    <a:p>
                      <a:r>
                        <a:rPr lang="en-GB" dirty="0">
                          <a:latin typeface="Arial Black" panose="020B0A04020102020204" pitchFamily="34" charset="0"/>
                        </a:rPr>
                        <a:t>May 2016</a:t>
                      </a:r>
                    </a:p>
                  </a:txBody>
                  <a:tcPr/>
                </a:tc>
                <a:extLst>
                  <a:ext uri="{0D108BD9-81ED-4DB2-BD59-A6C34878D82A}">
                    <a16:rowId xmlns:a16="http://schemas.microsoft.com/office/drawing/2014/main" val="10006"/>
                  </a:ext>
                </a:extLst>
              </a:tr>
              <a:tr h="671741">
                <a:tc>
                  <a:txBody>
                    <a:bodyPr/>
                    <a:lstStyle/>
                    <a:p>
                      <a:r>
                        <a:rPr lang="en-GB" dirty="0">
                          <a:latin typeface="Arial Black" panose="020B0A04020102020204" pitchFamily="34" charset="0"/>
                        </a:rPr>
                        <a:t>Manuscript sent out </a:t>
                      </a:r>
                      <a:r>
                        <a:rPr lang="en-GB" baseline="0" dirty="0">
                          <a:latin typeface="Arial Black" panose="020B0A04020102020204" pitchFamily="34" charset="0"/>
                        </a:rPr>
                        <a:t> to  local and international reviewers</a:t>
                      </a:r>
                      <a:endParaRPr lang="en-GB" dirty="0">
                        <a:latin typeface="Arial Black" panose="020B0A04020102020204" pitchFamily="34" charset="0"/>
                      </a:endParaRPr>
                    </a:p>
                  </a:txBody>
                  <a:tcPr/>
                </a:tc>
                <a:tc>
                  <a:txBody>
                    <a:bodyPr/>
                    <a:lstStyle/>
                    <a:p>
                      <a:r>
                        <a:rPr lang="en-GB" dirty="0">
                          <a:latin typeface="Arial Black" panose="020B0A04020102020204" pitchFamily="34" charset="0"/>
                        </a:rPr>
                        <a:t>June 2016</a:t>
                      </a:r>
                    </a:p>
                  </a:txBody>
                  <a:tcPr/>
                </a:tc>
                <a:extLst>
                  <a:ext uri="{0D108BD9-81ED-4DB2-BD59-A6C34878D82A}">
                    <a16:rowId xmlns:a16="http://schemas.microsoft.com/office/drawing/2014/main" val="10007"/>
                  </a:ext>
                </a:extLst>
              </a:tr>
              <a:tr h="812353">
                <a:tc>
                  <a:txBody>
                    <a:bodyPr/>
                    <a:lstStyle/>
                    <a:p>
                      <a:r>
                        <a:rPr lang="en-GB" sz="1700" dirty="0">
                          <a:latin typeface="Arial Black" panose="020B0A04020102020204" pitchFamily="34" charset="0"/>
                        </a:rPr>
                        <a:t>A</a:t>
                      </a:r>
                      <a:r>
                        <a:rPr lang="en-GB" sz="1700" baseline="0" dirty="0">
                          <a:latin typeface="Arial Black" panose="020B0A04020102020204" pitchFamily="34" charset="0"/>
                        </a:rPr>
                        <a:t> completed manuscript was shown to the NTS  during the AGM in Ibadan for comments and contributions</a:t>
                      </a:r>
                      <a:endParaRPr lang="en-GB" sz="1700" dirty="0">
                        <a:latin typeface="Arial Black" panose="020B0A04020102020204" pitchFamily="34" charset="0"/>
                      </a:endParaRPr>
                    </a:p>
                  </a:txBody>
                  <a:tcPr/>
                </a:tc>
                <a:tc>
                  <a:txBody>
                    <a:bodyPr/>
                    <a:lstStyle/>
                    <a:p>
                      <a:r>
                        <a:rPr lang="en-GB" dirty="0">
                          <a:latin typeface="Arial Black" panose="020B0A04020102020204" pitchFamily="34" charset="0"/>
                        </a:rPr>
                        <a:t>November 2016</a:t>
                      </a:r>
                    </a:p>
                  </a:txBody>
                  <a:tcPr/>
                </a:tc>
                <a:extLst>
                  <a:ext uri="{0D108BD9-81ED-4DB2-BD59-A6C34878D82A}">
                    <a16:rowId xmlns:a16="http://schemas.microsoft.com/office/drawing/2014/main" val="10008"/>
                  </a:ext>
                </a:extLst>
              </a:tr>
              <a:tr h="389184">
                <a:tc>
                  <a:txBody>
                    <a:bodyPr/>
                    <a:lstStyle/>
                    <a:p>
                      <a:r>
                        <a:rPr lang="en-GB" dirty="0">
                          <a:latin typeface="Arial Black" panose="020B0A04020102020204" pitchFamily="34" charset="0"/>
                        </a:rPr>
                        <a:t>Further editorial work </a:t>
                      </a:r>
                    </a:p>
                  </a:txBody>
                  <a:tcPr/>
                </a:tc>
                <a:tc>
                  <a:txBody>
                    <a:bodyPr/>
                    <a:lstStyle/>
                    <a:p>
                      <a:r>
                        <a:rPr lang="en-GB" dirty="0">
                          <a:latin typeface="Arial Black" panose="020B0A04020102020204" pitchFamily="34" charset="0"/>
                        </a:rPr>
                        <a:t>January 2017</a:t>
                      </a:r>
                    </a:p>
                  </a:txBody>
                  <a:tcPr/>
                </a:tc>
                <a:extLst>
                  <a:ext uri="{0D108BD9-81ED-4DB2-BD59-A6C34878D82A}">
                    <a16:rowId xmlns:a16="http://schemas.microsoft.com/office/drawing/2014/main" val="10009"/>
                  </a:ext>
                </a:extLst>
              </a:tr>
              <a:tr h="389184">
                <a:tc>
                  <a:txBody>
                    <a:bodyPr/>
                    <a:lstStyle/>
                    <a:p>
                      <a:r>
                        <a:rPr lang="en-GB" dirty="0">
                          <a:latin typeface="Arial Black" panose="020B0A04020102020204" pitchFamily="34" charset="0"/>
                        </a:rPr>
                        <a:t>Final editorial review</a:t>
                      </a:r>
                    </a:p>
                  </a:txBody>
                  <a:tcPr/>
                </a:tc>
                <a:tc>
                  <a:txBody>
                    <a:bodyPr/>
                    <a:lstStyle/>
                    <a:p>
                      <a:r>
                        <a:rPr lang="en-GB" dirty="0">
                          <a:latin typeface="Arial Black" panose="020B0A04020102020204" pitchFamily="34" charset="0"/>
                        </a:rPr>
                        <a:t>March 2017</a:t>
                      </a:r>
                    </a:p>
                  </a:txBody>
                  <a:tcPr/>
                </a:tc>
                <a:extLst>
                  <a:ext uri="{0D108BD9-81ED-4DB2-BD59-A6C34878D82A}">
                    <a16:rowId xmlns:a16="http://schemas.microsoft.com/office/drawing/2014/main" val="10010"/>
                  </a:ext>
                </a:extLst>
              </a:tr>
              <a:tr h="0">
                <a:tc>
                  <a:txBody>
                    <a:bodyPr/>
                    <a:lstStyle/>
                    <a:p>
                      <a:r>
                        <a:rPr lang="en-GB" dirty="0">
                          <a:latin typeface="Arial Black" panose="020B0A04020102020204" pitchFamily="34" charset="0"/>
                        </a:rPr>
                        <a:t>Printing </a:t>
                      </a:r>
                    </a:p>
                  </a:txBody>
                  <a:tcPr/>
                </a:tc>
                <a:tc>
                  <a:txBody>
                    <a:bodyPr/>
                    <a:lstStyle/>
                    <a:p>
                      <a:r>
                        <a:rPr lang="en-GB" dirty="0">
                          <a:latin typeface="Arial Black" panose="020B0A04020102020204" pitchFamily="34" charset="0"/>
                        </a:rPr>
                        <a:t>April ,2017</a:t>
                      </a: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4017639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6741"/>
            <a:ext cx="9144000" cy="1417638"/>
          </a:xfrm>
          <a:solidFill>
            <a:srgbClr val="FF0000"/>
          </a:solidFill>
        </p:spPr>
        <p:txBody>
          <a:bodyPr>
            <a:noAutofit/>
          </a:bodyPr>
          <a:lstStyle/>
          <a:p>
            <a:r>
              <a:rPr lang="en-GB" sz="3200" dirty="0">
                <a:solidFill>
                  <a:schemeClr val="bg1"/>
                </a:solidFill>
                <a:latin typeface="Arial Black" panose="020B0A04020102020204" pitchFamily="34" charset="0"/>
              </a:rPr>
              <a:t>DESCRIPTION OF LEVELS OF EVIDENCE USED IN THIS GUIDELINE</a:t>
            </a:r>
          </a:p>
        </p:txBody>
      </p:sp>
      <p:grpSp>
        <p:nvGrpSpPr>
          <p:cNvPr id="4" name="Group 5"/>
          <p:cNvGrpSpPr>
            <a:grpSpLocks noChangeAspect="1"/>
          </p:cNvGrpSpPr>
          <p:nvPr/>
        </p:nvGrpSpPr>
        <p:grpSpPr bwMode="auto">
          <a:xfrm>
            <a:off x="0" y="1424379"/>
            <a:ext cx="8964489" cy="5386422"/>
            <a:chOff x="1100" y="1008"/>
            <a:chExt cx="3560" cy="2851"/>
          </a:xfrm>
        </p:grpSpPr>
        <p:sp>
          <p:nvSpPr>
            <p:cNvPr id="5" name="AutoShape 4"/>
            <p:cNvSpPr>
              <a:spLocks noChangeAspect="1" noChangeArrowheads="1" noTextEdit="1"/>
            </p:cNvSpPr>
            <p:nvPr/>
          </p:nvSpPr>
          <p:spPr bwMode="auto">
            <a:xfrm>
              <a:off x="1100" y="1008"/>
              <a:ext cx="3560" cy="2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030"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0" y="1008"/>
              <a:ext cx="3563" cy="2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1146448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524</Words>
  <Application>Microsoft Office PowerPoint</Application>
  <PresentationFormat>On-screen Show (4:3)</PresentationFormat>
  <Paragraphs>67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Arial Black</vt:lpstr>
      <vt:lpstr>Calibri</vt:lpstr>
      <vt:lpstr>Office Theme</vt:lpstr>
      <vt:lpstr>HOW THE NIGERIAN ASTHMA GUIDELINE WAS DEVELOPED</vt:lpstr>
      <vt:lpstr>WHAT ARE GUIDELINES?</vt:lpstr>
      <vt:lpstr>WHAT ARE GUIDELINES?</vt:lpstr>
      <vt:lpstr>PowerPoint Presentation</vt:lpstr>
      <vt:lpstr>WHY DO WE NEED GUIDELINES?</vt:lpstr>
      <vt:lpstr>WHY DO WE NEED GUIDELINES?</vt:lpstr>
      <vt:lpstr> HOW THE GUIDELINE WAS  DEVELOPED </vt:lpstr>
      <vt:lpstr>DEVELOPING THE NIGERIAN ASTHMA GUIDELINE: IMPORTANT TIMELINES </vt:lpstr>
      <vt:lpstr>DESCRIPTION OF LEVELS OF EVIDENCE USED IN THIS GUIDELINE</vt:lpstr>
      <vt:lpstr>  GOALS OF MANAGEMENT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the Asthma guideline was developed</dc:title>
  <dc:creator>Bamidele</dc:creator>
  <cp:lastModifiedBy>Itunu Olaniran Akande</cp:lastModifiedBy>
  <cp:revision>12</cp:revision>
  <dcterms:created xsi:type="dcterms:W3CDTF">2017-04-28T09:41:46Z</dcterms:created>
  <dcterms:modified xsi:type="dcterms:W3CDTF">2026-01-09T14:23:41Z</dcterms:modified>
</cp:coreProperties>
</file>